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609" r:id="rId3"/>
    <p:sldId id="610" r:id="rId4"/>
    <p:sldId id="611" r:id="rId5"/>
    <p:sldId id="612" r:id="rId6"/>
    <p:sldId id="613" r:id="rId7"/>
    <p:sldId id="614" r:id="rId8"/>
    <p:sldId id="645" r:id="rId9"/>
    <p:sldId id="616" r:id="rId10"/>
    <p:sldId id="617" r:id="rId11"/>
    <p:sldId id="620" r:id="rId12"/>
    <p:sldId id="619" r:id="rId13"/>
    <p:sldId id="643" r:id="rId14"/>
    <p:sldId id="624" r:id="rId15"/>
    <p:sldId id="623" r:id="rId16"/>
    <p:sldId id="625" r:id="rId17"/>
    <p:sldId id="627" r:id="rId18"/>
    <p:sldId id="628" r:id="rId19"/>
    <p:sldId id="629" r:id="rId20"/>
    <p:sldId id="630" r:id="rId21"/>
    <p:sldId id="631" r:id="rId22"/>
    <p:sldId id="632" r:id="rId23"/>
    <p:sldId id="647" r:id="rId24"/>
    <p:sldId id="633" r:id="rId25"/>
    <p:sldId id="634" r:id="rId26"/>
    <p:sldId id="635" r:id="rId27"/>
    <p:sldId id="636" r:id="rId28"/>
    <p:sldId id="637" r:id="rId29"/>
    <p:sldId id="639" r:id="rId30"/>
    <p:sldId id="640" r:id="rId31"/>
    <p:sldId id="642" r:id="rId32"/>
    <p:sldId id="646" r:id="rId3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E231D"/>
    <a:srgbClr val="0A0D0F"/>
    <a:srgbClr val="004471"/>
    <a:srgbClr val="242527"/>
    <a:srgbClr val="422B1D"/>
    <a:srgbClr val="2A3539"/>
    <a:srgbClr val="090A0E"/>
    <a:srgbClr val="012E4B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434" autoAdjust="0"/>
  </p:normalViewPr>
  <p:slideViewPr>
    <p:cSldViewPr snapToGrid="0" showGuides="1">
      <p:cViewPr varScale="1">
        <p:scale>
          <a:sx n="91" d="100"/>
          <a:sy n="91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25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98B8-CBF2-4EE5-BA53-73D880D6AF19}" type="datetimeFigureOut">
              <a:rPr lang="ru-RU" smtClean="0"/>
              <a:t>05/02/2020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BDE7-C762-459B-BCB8-FB25BB5BF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12521A-9ACE-44A2-9A42-6A7A063CDB68}" emma:medium="tactile" emma:mode="ink">
          <msink:context xmlns:msink="http://schemas.microsoft.com/ink/2010/main" type="inkDrawing" rotatedBoundingBox="8685,5169 8690,5168 8690,5169 8686,5171" semanticType="callout" shapeName="Other"/>
        </emma:interpretation>
      </emma:emma>
    </inkml:annotationXML>
    <inkml:trace contextRef="#ctx0" brushRef="#br0">4 0 201,'0'2'44,"0"-2"-49,-4 0-56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9:03:41.3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124A7A-B66C-435A-B6AA-975E5824CE3D}" emma:medium="tactile" emma:mode="ink">
          <msink:context xmlns:msink="http://schemas.microsoft.com/ink/2010/main" type="writingRegion" rotatedBoundingBox="249,-1647 302,-1647 302,-1614 249,-1614"/>
        </emma:interpretation>
      </emma:emma>
    </inkml:annotationXML>
    <inkml:traceGroup>
      <inkml:annotationXML>
        <emma:emma xmlns:emma="http://www.w3.org/2003/04/emma" version="1.0">
          <emma:interpretation id="{006841C2-2F15-4370-98E8-8EF8790A8C2D}" emma:medium="tactile" emma:mode="ink">
            <msink:context xmlns:msink="http://schemas.microsoft.com/ink/2010/main" type="paragraph" rotatedBoundingBox="249,-1647 302,-1647 302,-1614 249,-1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36522D-B9D0-4527-A2DF-2C6DE7207BE8}" emma:medium="tactile" emma:mode="ink">
              <msink:context xmlns:msink="http://schemas.microsoft.com/ink/2010/main" type="line" rotatedBoundingBox="249,-1647 302,-1647 302,-1614 249,-1614"/>
            </emma:interpretation>
          </emma:emma>
        </inkml:annotationXML>
        <inkml:traceGroup>
          <inkml:annotationXML>
            <emma:emma xmlns:emma="http://www.w3.org/2003/04/emma" version="1.0">
              <emma:interpretation id="{18951EFF-FD25-4E67-9FC9-864751FCD604}" emma:medium="tactile" emma:mode="ink">
                <msink:context xmlns:msink="http://schemas.microsoft.com/ink/2010/main" type="inkWord" rotatedBoundingBox="249,-1647 302,-1647 302,-1614 249,-161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56 33 250,'-35'-15'22,"17"6"-19,18 7-3,0 0-39,24-3-61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4EF0-4662-4BB4-8F99-B9FDE6120FB0}" type="datetimeFigureOut">
              <a:rPr lang="ru-RU" smtClean="0"/>
              <a:t>05/02/2020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49ED-DF61-4D80-9912-626E6D6D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49ED-DF61-4D80-9912-626E6D6D64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4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/>
          <a:stretch/>
        </p:blipFill>
        <p:spPr>
          <a:xfrm>
            <a:off x="0" y="-12032"/>
            <a:ext cx="9144000" cy="5155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 userDrawn="1"/>
            </p14:nvContentPartPr>
            <p14:xfrm>
              <a:off x="88732" y="-593139"/>
              <a:ext cx="20520" cy="1224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32" y="-597459"/>
                <a:ext cx="3096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30098"/>
            <a:ext cx="1512000" cy="504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0" y="1337481"/>
            <a:ext cx="9144000" cy="2715904"/>
          </a:xfrm>
          <a:prstGeom prst="rect">
            <a:avLst/>
          </a:prstGeom>
          <a:solidFill>
            <a:srgbClr val="01416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92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/>
          <a:stretch/>
        </p:blipFill>
        <p:spPr>
          <a:xfrm>
            <a:off x="0" y="-12032"/>
            <a:ext cx="9144000" cy="5155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17" y="882646"/>
            <a:ext cx="151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07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7" b="48253"/>
          <a:stretch/>
        </p:blipFill>
        <p:spPr>
          <a:xfrm>
            <a:off x="0" y="4775049"/>
            <a:ext cx="9144000" cy="360947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4697128"/>
          </a:xfrm>
          <a:prstGeom prst="rect">
            <a:avLst/>
          </a:prstGeom>
          <a:solidFill>
            <a:srgbClr val="FE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5" y="4799964"/>
            <a:ext cx="972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-AEG35vWno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676826" y="3317689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6446" y="1635142"/>
            <a:ext cx="7664116" cy="12468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 БД </a:t>
            </a:r>
            <a:r>
              <a:rPr lang="en-US" sz="32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Zabbix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Oracle </a:t>
            </a: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PostgreSQL</a:t>
            </a:r>
            <a:endParaRPr lang="ru-RU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66862" y="2932839"/>
            <a:ext cx="5263737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Александр НИКИТИН, </a:t>
            </a:r>
            <a:endParaRPr lang="en-US" sz="18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старший администратор </a:t>
            </a:r>
            <a:r>
              <a:rPr lang="ru-RU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баз данных, ГК ЦФТ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30098"/>
            <a:ext cx="151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5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197343"/>
              </p:ext>
            </p:extLst>
          </p:nvPr>
        </p:nvGraphicFramePr>
        <p:xfrm>
          <a:off x="589547" y="837811"/>
          <a:ext cx="8238422" cy="3614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94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1800" u="none" strike="noStrike" dirty="0">
                          <a:effectLst/>
                        </a:rPr>
                        <a:t>1 Zabbix 3.4 database structure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9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2 Columns by data type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Zabbix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PostgreSQL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Oracle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id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effectLst/>
                        </a:rPr>
                        <a:t>bigint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number(20)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integer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integer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number(10)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double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numeric(16,4)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number(20,4)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bigint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numeric(20)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number(20)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char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char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nvarchar2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time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integer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number(10)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varchar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varchar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nvarchar2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text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text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nvarchar2(2048)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shorttext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text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nvarchar2(2048)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627322"/>
              </p:ext>
            </p:extLst>
          </p:nvPr>
        </p:nvGraphicFramePr>
        <p:xfrm>
          <a:off x="589547" y="837811"/>
          <a:ext cx="8238422" cy="3614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594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1800" u="none" strike="noStrike" dirty="0">
                          <a:effectLst/>
                        </a:rPr>
                        <a:t>1 Zabbix 3.4 database structure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9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2 Columns by data type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Zabbix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PostgreSQL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Oracle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id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effectLst/>
                        </a:rPr>
                        <a:t>bigint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number(20)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integer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integer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number(10)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double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numeric(16,4)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number(20,4)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bigint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numeric(20)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number(20)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char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char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nvarchar2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time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integer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number(10)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8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varchar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varchar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nvarchar2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text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text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nvarchar2(2048)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8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shorttext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text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nvarchar2(2048)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778421" y="1030409"/>
            <a:ext cx="4216366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Изменяем скрипт создания БД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778421" y="1664135"/>
            <a:ext cx="6939901" cy="6567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Создаём дамп:</a:t>
            </a:r>
          </a:p>
          <a:p>
            <a:pPr marL="857250" lvl="2" indent="0">
              <a:spcBef>
                <a:spcPts val="0"/>
              </a:spcBef>
              <a:buClr>
                <a:srgbClr val="0C3A85"/>
              </a:buClr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pg_dump</a:t>
            </a:r>
            <a:r>
              <a:rPr lang="en-US" sz="1600" dirty="0">
                <a:latin typeface="Calibri Light" panose="020F0302020204030204" pitchFamily="34" charset="0"/>
              </a:rPr>
              <a:t> -f /</a:t>
            </a:r>
            <a:r>
              <a:rPr lang="en-US" sz="1600" dirty="0" err="1">
                <a:latin typeface="Calibri Light" panose="020F0302020204030204" pitchFamily="34" charset="0"/>
              </a:rPr>
              <a:t>dbbackup</a:t>
            </a:r>
            <a:r>
              <a:rPr lang="en-US" sz="1600" dirty="0">
                <a:latin typeface="Calibri Light" panose="020F0302020204030204" pitchFamily="34" charset="0"/>
              </a:rPr>
              <a:t>/backup/</a:t>
            </a:r>
            <a:r>
              <a:rPr lang="en-US" sz="1600" dirty="0" err="1">
                <a:latin typeface="Calibri Light" panose="020F0302020204030204" pitchFamily="34" charset="0"/>
              </a:rPr>
              <a:t>zabbix.dmp</a:t>
            </a:r>
            <a:r>
              <a:rPr lang="en-US" sz="1600" dirty="0">
                <a:latin typeface="Calibri Light" panose="020F0302020204030204" pitchFamily="34" charset="0"/>
              </a:rPr>
              <a:t> -d </a:t>
            </a:r>
            <a:r>
              <a:rPr lang="en-US" sz="1600" dirty="0" err="1">
                <a:latin typeface="Calibri Light" panose="020F0302020204030204" pitchFamily="34" charset="0"/>
              </a:rPr>
              <a:t>zabbix</a:t>
            </a:r>
            <a:r>
              <a:rPr lang="en-US" sz="1600" dirty="0">
                <a:latin typeface="Calibri Light" panose="020F0302020204030204" pitchFamily="34" charset="0"/>
              </a:rPr>
              <a:t> --create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798085" y="2478220"/>
            <a:ext cx="7313527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Делим файл на 2 части – создание таблиц и создание индексов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0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680" name="Picture 8" descr="Картинки по запросу &quot;грабли векто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18" y="884903"/>
            <a:ext cx="3138231" cy="31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547522" y="3297895"/>
            <a:ext cx="1708683" cy="8625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4800" dirty="0" smtClean="0">
                <a:solidFill>
                  <a:srgbClr val="DE231D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№2</a:t>
            </a:r>
            <a:endParaRPr lang="ru-RU" sz="4800" dirty="0">
              <a:solidFill>
                <a:srgbClr val="DE231D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1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589547" y="1047115"/>
            <a:ext cx="4815573" cy="3199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500000000000000" pitchFamily="34" charset="0"/>
              <a:buNone/>
            </a:pPr>
            <a:r>
              <a:rPr lang="en-US" sz="1600" b="1" dirty="0">
                <a:solidFill>
                  <a:srgbClr val="004471"/>
                </a:solidFill>
                <a:latin typeface="Calibri Light" panose="020F0302020204030204" pitchFamily="34" charset="0"/>
              </a:rPr>
              <a:t>Oracle: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CREATE TABLE maintenances </a:t>
            </a:r>
            <a:r>
              <a:rPr lang="ru-RU" sz="1600" dirty="0" smtClean="0">
                <a:latin typeface="Calibri Light" panose="020F0302020204030204" pitchFamily="34" charset="0"/>
              </a:rPr>
              <a:t/>
            </a:r>
            <a:br>
              <a:rPr lang="ru-RU" sz="1600" dirty="0" smtClean="0">
                <a:latin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</a:rPr>
              <a:t>(</a:t>
            </a:r>
            <a:r>
              <a:rPr lang="en-US" sz="1600" dirty="0" err="1" smtClean="0">
                <a:latin typeface="Calibri Light" panose="020F0302020204030204" pitchFamily="34" charset="0"/>
              </a:rPr>
              <a:t>maintenanceid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</a:rPr>
              <a:t>number(20) NOT NULL,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name nvarchar2(128)  DEFAULT '',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…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description nvarchar2(2048) DEFAULT '',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active_since</a:t>
            </a:r>
            <a:r>
              <a:rPr lang="en-US" sz="1600" dirty="0">
                <a:latin typeface="Calibri Light" panose="020F0302020204030204" pitchFamily="34" charset="0"/>
              </a:rPr>
              <a:t> number(10) DEFAULT '0' NOT NULL,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active_till</a:t>
            </a:r>
            <a:r>
              <a:rPr lang="en-US" sz="1600" dirty="0">
                <a:latin typeface="Calibri Light" panose="020F0302020204030204" pitchFamily="34" charset="0"/>
              </a:rPr>
              <a:t> number(10) DEFAULT '0' NOT NULL,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PRIMARY KEY (</a:t>
            </a:r>
            <a:r>
              <a:rPr lang="en-US" sz="1600" dirty="0" err="1">
                <a:latin typeface="Calibri Light" panose="020F0302020204030204" pitchFamily="34" charset="0"/>
              </a:rPr>
              <a:t>maintenanceid</a:t>
            </a:r>
            <a:r>
              <a:rPr lang="en-US" sz="1600" dirty="0">
                <a:latin typeface="Calibri Light" panose="020F0302020204030204" pitchFamily="34" charset="0"/>
              </a:rPr>
              <a:t>));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5172710" y="1006475"/>
            <a:ext cx="3910330" cy="26917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4471"/>
                </a:solidFill>
                <a:latin typeface="Calibri Light" panose="020F0302020204030204" pitchFamily="34" charset="0"/>
              </a:rPr>
              <a:t>PostgreSQL: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CREATE TABLE maintenances </a:t>
            </a:r>
            <a:r>
              <a:rPr lang="ru-RU" sz="1600" dirty="0" smtClean="0">
                <a:latin typeface="Calibri Light" panose="020F0302020204030204" pitchFamily="34" charset="0"/>
              </a:rPr>
              <a:t/>
            </a:r>
            <a:br>
              <a:rPr lang="ru-RU" sz="1600" dirty="0" smtClean="0">
                <a:latin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</a:rPr>
              <a:t>(</a:t>
            </a:r>
            <a:r>
              <a:rPr lang="en-US" sz="1600" dirty="0" err="1" smtClean="0">
                <a:latin typeface="Calibri Light" panose="020F0302020204030204" pitchFamily="34" charset="0"/>
              </a:rPr>
              <a:t>maintenanceid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bigint</a:t>
            </a:r>
            <a:r>
              <a:rPr lang="en-US" sz="1600" dirty="0">
                <a:latin typeface="Calibri Light" panose="020F0302020204030204" pitchFamily="34" charset="0"/>
              </a:rPr>
              <a:t> NOT NULL,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name varchar(128) DEFAULT '' NOT NULL,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…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description text DEFAULT '' NOT NULL,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active_since</a:t>
            </a:r>
            <a:r>
              <a:rPr lang="en-US" sz="1600" dirty="0">
                <a:latin typeface="Calibri Light" panose="020F0302020204030204" pitchFamily="34" charset="0"/>
              </a:rPr>
              <a:t> integer DEFAULT '0' NOT NULL,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active_till</a:t>
            </a:r>
            <a:r>
              <a:rPr lang="en-US" sz="1600" dirty="0">
                <a:latin typeface="Calibri Light" panose="020F0302020204030204" pitchFamily="34" charset="0"/>
              </a:rPr>
              <a:t> integer DEFAULT '0' NOT NULL, 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PRIMARY KEY (</a:t>
            </a:r>
            <a:r>
              <a:rPr lang="en-US" sz="1600" dirty="0" err="1">
                <a:latin typeface="Calibri Light" panose="020F0302020204030204" pitchFamily="34" charset="0"/>
              </a:rPr>
              <a:t>maintenanceid</a:t>
            </a:r>
            <a:r>
              <a:rPr lang="en-US" sz="1600" dirty="0">
                <a:latin typeface="Calibri Light" panose="020F0302020204030204" pitchFamily="34" charset="0"/>
              </a:rPr>
              <a:t>));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pic>
        <p:nvPicPr>
          <p:cNvPr id="7" name="Picture 6" descr="Картинки по запросу &quot;Oracle&quot;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8" b="32401"/>
          <a:stretch/>
        </p:blipFill>
        <p:spPr bwMode="auto">
          <a:xfrm>
            <a:off x="663131" y="1047115"/>
            <a:ext cx="1478665" cy="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&quot;PostgreSQL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03" y="317671"/>
            <a:ext cx="1082328" cy="9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64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589547" y="1047115"/>
            <a:ext cx="4815573" cy="3199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500000000000000" pitchFamily="34" charset="0"/>
              <a:buNone/>
            </a:pPr>
            <a:r>
              <a:rPr lang="en-US" sz="1600" b="1" dirty="0">
                <a:solidFill>
                  <a:srgbClr val="004471"/>
                </a:solidFill>
                <a:latin typeface="Calibri Light" panose="020F0302020204030204" pitchFamily="34" charset="0"/>
              </a:rPr>
              <a:t>Oracle: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CREATE TABLE maintenances </a:t>
            </a:r>
            <a:r>
              <a:rPr lang="ru-RU" sz="1600" dirty="0" smtClean="0">
                <a:latin typeface="Calibri Light" panose="020F0302020204030204" pitchFamily="34" charset="0"/>
              </a:rPr>
              <a:t/>
            </a:r>
            <a:br>
              <a:rPr lang="ru-RU" sz="1600" dirty="0" smtClean="0">
                <a:latin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</a:rPr>
              <a:t>(</a:t>
            </a:r>
            <a:r>
              <a:rPr lang="en-US" sz="1600" dirty="0" err="1" smtClean="0">
                <a:latin typeface="Calibri Light" panose="020F0302020204030204" pitchFamily="34" charset="0"/>
              </a:rPr>
              <a:t>maintenanceid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</a:rPr>
              <a:t>number(20) NOT NULL,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name nvarchar2(128)  DEFAULT '',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…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description nvarchar2(2048) DEFAULT '',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active_since</a:t>
            </a:r>
            <a:r>
              <a:rPr lang="en-US" sz="1600" dirty="0">
                <a:latin typeface="Calibri Light" panose="020F0302020204030204" pitchFamily="34" charset="0"/>
              </a:rPr>
              <a:t> number(10) DEFAULT '0' NOT NULL,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active_till</a:t>
            </a:r>
            <a:r>
              <a:rPr lang="en-US" sz="1600" dirty="0">
                <a:latin typeface="Calibri Light" panose="020F0302020204030204" pitchFamily="34" charset="0"/>
              </a:rPr>
              <a:t> number(10) DEFAULT '0' NOT NULL,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PRIMARY KEY (</a:t>
            </a:r>
            <a:r>
              <a:rPr lang="en-US" sz="1600" dirty="0" err="1">
                <a:latin typeface="Calibri Light" panose="020F0302020204030204" pitchFamily="34" charset="0"/>
              </a:rPr>
              <a:t>maintenanceid</a:t>
            </a:r>
            <a:r>
              <a:rPr lang="en-US" sz="1600" dirty="0">
                <a:latin typeface="Calibri Light" panose="020F0302020204030204" pitchFamily="34" charset="0"/>
              </a:rPr>
              <a:t>));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5172710" y="1006475"/>
            <a:ext cx="3910330" cy="26917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4471"/>
                </a:solidFill>
                <a:latin typeface="Calibri Light" panose="020F0302020204030204" pitchFamily="34" charset="0"/>
              </a:rPr>
              <a:t>PostgreSQL: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CREATE TABLE maintenances </a:t>
            </a:r>
            <a:r>
              <a:rPr lang="ru-RU" sz="1600" dirty="0" smtClean="0">
                <a:latin typeface="Calibri Light" panose="020F0302020204030204" pitchFamily="34" charset="0"/>
              </a:rPr>
              <a:t/>
            </a:r>
            <a:br>
              <a:rPr lang="ru-RU" sz="1600" dirty="0" smtClean="0">
                <a:latin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</a:rPr>
              <a:t>(</a:t>
            </a:r>
            <a:r>
              <a:rPr lang="en-US" sz="1600" dirty="0" err="1" smtClean="0">
                <a:latin typeface="Calibri Light" panose="020F0302020204030204" pitchFamily="34" charset="0"/>
              </a:rPr>
              <a:t>maintenanceid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bigint</a:t>
            </a:r>
            <a:r>
              <a:rPr lang="en-US" sz="1600" dirty="0">
                <a:latin typeface="Calibri Light" panose="020F0302020204030204" pitchFamily="34" charset="0"/>
              </a:rPr>
              <a:t> NOT NULL,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name varchar(128) DEFAULT '' NOT NULL,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…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description text DEFAULT '' </a:t>
            </a:r>
            <a:r>
              <a:rPr lang="en-US" sz="1600" b="1" dirty="0">
                <a:solidFill>
                  <a:srgbClr val="FF0066"/>
                </a:solidFill>
                <a:latin typeface="Calibri Light" panose="020F0302020204030204" pitchFamily="34" charset="0"/>
              </a:rPr>
              <a:t>NOT NULL</a:t>
            </a:r>
            <a:r>
              <a:rPr lang="en-US" sz="1600" dirty="0">
                <a:latin typeface="Calibri Light" panose="020F0302020204030204" pitchFamily="34" charset="0"/>
              </a:rPr>
              <a:t>,	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active_since</a:t>
            </a:r>
            <a:r>
              <a:rPr lang="en-US" sz="1600" dirty="0">
                <a:latin typeface="Calibri Light" panose="020F0302020204030204" pitchFamily="34" charset="0"/>
              </a:rPr>
              <a:t> integer DEFAULT '0' NOT NULL,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 err="1">
                <a:latin typeface="Calibri Light" panose="020F0302020204030204" pitchFamily="34" charset="0"/>
              </a:rPr>
              <a:t>active_till</a:t>
            </a:r>
            <a:r>
              <a:rPr lang="en-US" sz="1600" dirty="0">
                <a:latin typeface="Calibri Light" panose="020F0302020204030204" pitchFamily="34" charset="0"/>
              </a:rPr>
              <a:t> integer DEFAULT '0' NOT NULL, 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600" dirty="0">
                <a:latin typeface="Calibri Light" panose="020F0302020204030204" pitchFamily="34" charset="0"/>
              </a:rPr>
              <a:t>PRIMARY KEY (</a:t>
            </a:r>
            <a:r>
              <a:rPr lang="en-US" sz="1600" dirty="0" err="1">
                <a:latin typeface="Calibri Light" panose="020F0302020204030204" pitchFamily="34" charset="0"/>
              </a:rPr>
              <a:t>maintenanceid</a:t>
            </a:r>
            <a:r>
              <a:rPr lang="en-US" sz="1600" dirty="0">
                <a:latin typeface="Calibri Light" panose="020F0302020204030204" pitchFamily="34" charset="0"/>
              </a:rPr>
              <a:t>));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337050" y="2507615"/>
            <a:ext cx="742950" cy="23812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3554" name="Picture 2" descr="Картинки по запросу &quot;PostgreSQL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03" y="317671"/>
            <a:ext cx="1082328" cy="9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Картинки по запросу &quot;Oracle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8" b="32401"/>
          <a:stretch/>
        </p:blipFill>
        <p:spPr bwMode="auto">
          <a:xfrm>
            <a:off x="663131" y="1047115"/>
            <a:ext cx="1478665" cy="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2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89547" y="1107871"/>
            <a:ext cx="8001000" cy="18624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500000000000000" pitchFamily="34" charset="0"/>
              <a:buNone/>
            </a:pPr>
            <a:r>
              <a:rPr lang="en-US" sz="2000" dirty="0">
                <a:latin typeface="Calibri Light" panose="020F0302020204030204" pitchFamily="34" charset="0"/>
              </a:rPr>
              <a:t>PostgreSQL: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2000" dirty="0">
                <a:latin typeface="Calibri Light" panose="020F0302020204030204" pitchFamily="34" charset="0"/>
              </a:rPr>
              <a:t>alter table maintenances </a:t>
            </a:r>
            <a:endParaRPr lang="ru-RU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r>
              <a:rPr lang="ru-RU" sz="2000" dirty="0">
                <a:latin typeface="Calibri Light" panose="020F0302020204030204" pitchFamily="34" charset="0"/>
              </a:rPr>
              <a:t>	</a:t>
            </a:r>
            <a:r>
              <a:rPr lang="en-US" sz="2000" dirty="0">
                <a:latin typeface="Calibri Light" panose="020F0302020204030204" pitchFamily="34" charset="0"/>
              </a:rPr>
              <a:t>alter column description drop not null;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99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89547" y="1107871"/>
            <a:ext cx="7148440" cy="18624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</a:rPr>
              <a:t>37 таблиц, 185 полей…</a:t>
            </a:r>
          </a:p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</a:rPr>
              <a:t>Создаём скрипт </a:t>
            </a:r>
            <a:r>
              <a:rPr lang="ru-RU" sz="2000" dirty="0" err="1" smtClean="0">
                <a:latin typeface="Calibri Light" panose="020F0302020204030204" pitchFamily="34" charset="0"/>
              </a:rPr>
              <a:t>before_insert</a:t>
            </a:r>
            <a:endParaRPr lang="ru-RU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</a:rPr>
              <a:t>Создаём скрипт </a:t>
            </a:r>
            <a:r>
              <a:rPr lang="ru-RU" sz="2000" dirty="0" err="1">
                <a:latin typeface="Calibri Light" panose="020F0302020204030204" pitchFamily="34" charset="0"/>
              </a:rPr>
              <a:t>after_insert</a:t>
            </a:r>
            <a:r>
              <a:rPr lang="ru-RU" sz="2000" dirty="0">
                <a:latin typeface="Calibri Light" panose="020F0302020204030204" pitchFamily="34" charset="0"/>
              </a:rPr>
              <a:t> – замена </a:t>
            </a:r>
            <a:r>
              <a:rPr lang="ru-RU" sz="2000" dirty="0" err="1">
                <a:latin typeface="Calibri Light" panose="020F0302020204030204" pitchFamily="34" charset="0"/>
              </a:rPr>
              <a:t>null</a:t>
            </a:r>
            <a:r>
              <a:rPr lang="ru-RU" sz="2000" dirty="0">
                <a:latin typeface="Calibri Light" panose="020F0302020204030204" pitchFamily="34" charset="0"/>
              </a:rPr>
              <a:t> значений + </a:t>
            </a:r>
            <a:r>
              <a:rPr lang="ru-RU" sz="2000" dirty="0" smtClean="0">
                <a:latin typeface="Calibri Light" panose="020F0302020204030204" pitchFamily="34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</a:rPr>
            </a:br>
            <a:r>
              <a:rPr lang="ru-RU" sz="2000" dirty="0" smtClean="0">
                <a:latin typeface="Calibri Light" panose="020F0302020204030204" pitchFamily="34" charset="0"/>
              </a:rPr>
              <a:t>возврат ограничений</a:t>
            </a:r>
            <a:endParaRPr lang="ru-RU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Calibri Light" panose="020F0302020204030204" pitchFamily="34" charset="0"/>
              </a:rPr>
              <a:t>Не забываем про индексы</a:t>
            </a:r>
          </a:p>
          <a:p>
            <a:pPr marL="0" indent="0">
              <a:buNone/>
            </a:pPr>
            <a:endParaRPr lang="ru-RU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ru-RU" sz="2000" dirty="0">
              <a:latin typeface="Calibri Light" panose="020F03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65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89547" y="950554"/>
            <a:ext cx="7838440" cy="24517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500000000000000" pitchFamily="34" charset="0"/>
              <a:buNone/>
            </a:pPr>
            <a:r>
              <a:rPr lang="ru-RU" sz="2000" dirty="0">
                <a:latin typeface="Calibri Light" panose="020F0302020204030204" pitchFamily="34" charset="0"/>
              </a:rPr>
              <a:t>Тип данных </a:t>
            </a:r>
            <a:r>
              <a:rPr lang="en-US" sz="2000" dirty="0" err="1">
                <a:latin typeface="Calibri Light" panose="020F0302020204030204" pitchFamily="34" charset="0"/>
              </a:rPr>
              <a:t>Nclob</a:t>
            </a:r>
            <a:r>
              <a:rPr lang="en-US" sz="2000" dirty="0">
                <a:latin typeface="Calibri Light" panose="020F0302020204030204" pitchFamily="34" charset="0"/>
              </a:rPr>
              <a:t> </a:t>
            </a:r>
            <a:endParaRPr lang="ru-RU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2000" dirty="0">
                <a:latin typeface="Calibri Light" panose="020F0302020204030204" pitchFamily="34" charset="0"/>
              </a:rPr>
              <a:t>(~280 </a:t>
            </a:r>
            <a:r>
              <a:rPr lang="ru-RU" sz="2000" dirty="0">
                <a:latin typeface="Calibri Light" panose="020F0302020204030204" pitchFamily="34" charset="0"/>
              </a:rPr>
              <a:t>млн. </a:t>
            </a:r>
            <a:r>
              <a:rPr lang="en-US" sz="2000" dirty="0">
                <a:latin typeface="Calibri Light" panose="020F0302020204030204" pitchFamily="34" charset="0"/>
              </a:rPr>
              <a:t>c</a:t>
            </a:r>
            <a:r>
              <a:rPr lang="ru-RU" sz="2000" dirty="0">
                <a:latin typeface="Calibri Light" panose="020F0302020204030204" pitchFamily="34" charset="0"/>
              </a:rPr>
              <a:t>трок</a:t>
            </a:r>
            <a:r>
              <a:rPr lang="en-US" sz="2000" dirty="0">
                <a:latin typeface="Calibri Light" panose="020F0302020204030204" pitchFamily="34" charset="0"/>
              </a:rPr>
              <a:t> </a:t>
            </a:r>
            <a:r>
              <a:rPr lang="ru-RU" sz="2000" dirty="0">
                <a:latin typeface="Calibri Light" panose="020F0302020204030204" pitchFamily="34" charset="0"/>
              </a:rPr>
              <a:t>только в </a:t>
            </a:r>
            <a:r>
              <a:rPr lang="en-US" sz="2000" dirty="0" err="1">
                <a:latin typeface="Calibri Light" panose="020F0302020204030204" pitchFamily="34" charset="0"/>
              </a:rPr>
              <a:t>history_text</a:t>
            </a:r>
            <a:r>
              <a:rPr lang="en-US" sz="2000" dirty="0">
                <a:latin typeface="Calibri Light" panose="020F0302020204030204" pitchFamily="34" charset="0"/>
              </a:rPr>
              <a:t>)– 2 </a:t>
            </a:r>
            <a:r>
              <a:rPr lang="ru-RU" sz="2000" dirty="0">
                <a:latin typeface="Calibri Light" panose="020F0302020204030204" pitchFamily="34" charset="0"/>
              </a:rPr>
              <a:t>суток при самом благоприятном раскладе</a:t>
            </a:r>
            <a:r>
              <a:rPr lang="en-US" sz="2000" dirty="0">
                <a:latin typeface="Calibri Light" panose="020F0302020204030204" pitchFamily="34" charset="0"/>
              </a:rPr>
              <a:t>:</a:t>
            </a:r>
            <a:r>
              <a:rPr lang="ru-RU" sz="2000" dirty="0">
                <a:latin typeface="Calibri Light" panose="020F0302020204030204" pitchFamily="34" charset="0"/>
              </a:rPr>
              <a:t> параллельность и быстрый </a:t>
            </a:r>
            <a:r>
              <a:rPr lang="ru-RU" sz="2000" dirty="0" smtClean="0">
                <a:latin typeface="Calibri Light" panose="020F0302020204030204" pitchFamily="34" charset="0"/>
              </a:rPr>
              <a:t>сервер</a:t>
            </a:r>
            <a:endParaRPr lang="ru-RU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endParaRPr lang="en-US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r>
              <a:rPr lang="ru-RU" sz="2000" dirty="0">
                <a:latin typeface="Calibri Light" panose="020F0302020204030204" pitchFamily="34" charset="0"/>
              </a:rPr>
              <a:t>1) </a:t>
            </a:r>
            <a:r>
              <a:rPr lang="pt-BR" sz="2000" dirty="0">
                <a:latin typeface="Calibri Light" panose="020F0302020204030204" pitchFamily="34" charset="0"/>
              </a:rPr>
              <a:t>ProLiant DL360p Gen8 Intel(R) Xeon(R) CPU E5-2630 0 @ 2.30GHz</a:t>
            </a:r>
            <a:r>
              <a:rPr lang="ru-RU" sz="2000" dirty="0">
                <a:latin typeface="Calibri Light" panose="020F0302020204030204" pitchFamily="34" charset="0"/>
              </a:rPr>
              <a:t> – </a:t>
            </a:r>
            <a:r>
              <a:rPr lang="ru-RU" sz="2000" dirty="0" smtClean="0">
                <a:latin typeface="Calibri Light" panose="020F0302020204030204" pitchFamily="34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</a:rPr>
            </a:br>
            <a:r>
              <a:rPr lang="ru-RU" sz="2000" dirty="0" smtClean="0">
                <a:latin typeface="Calibri Light" panose="020F0302020204030204" pitchFamily="34" charset="0"/>
              </a:rPr>
              <a:t>2,5 </a:t>
            </a:r>
            <a:r>
              <a:rPr lang="ru-RU" sz="2000" dirty="0">
                <a:latin typeface="Calibri Light" panose="020F0302020204030204" pitchFamily="34" charset="0"/>
              </a:rPr>
              <a:t>суток</a:t>
            </a:r>
            <a:endParaRPr lang="pt-BR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r>
              <a:rPr lang="ru-RU" sz="2000" dirty="0">
                <a:latin typeface="Calibri Light" panose="020F0302020204030204" pitchFamily="34" charset="0"/>
              </a:rPr>
              <a:t>2) </a:t>
            </a:r>
            <a:r>
              <a:rPr lang="pt-BR" sz="2000" dirty="0">
                <a:latin typeface="Calibri Light" panose="020F0302020204030204" pitchFamily="34" charset="0"/>
              </a:rPr>
              <a:t>SUN FIRE X4170 M3 Intel(R) Xeon(R) CPU E5-2640 0 @ 2.50GHz</a:t>
            </a:r>
            <a:r>
              <a:rPr lang="ru-RU" sz="2000" dirty="0">
                <a:latin typeface="Calibri Light" panose="020F0302020204030204" pitchFamily="34" charset="0"/>
              </a:rPr>
              <a:t> – </a:t>
            </a:r>
            <a:r>
              <a:rPr lang="ru-RU" sz="2000" dirty="0" smtClean="0">
                <a:latin typeface="Calibri Light" panose="020F0302020204030204" pitchFamily="34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</a:rPr>
            </a:br>
            <a:r>
              <a:rPr lang="ru-RU" sz="2000" dirty="0" smtClean="0">
                <a:latin typeface="Calibri Light" panose="020F0302020204030204" pitchFamily="34" charset="0"/>
              </a:rPr>
              <a:t>2 </a:t>
            </a:r>
            <a:r>
              <a:rPr lang="ru-RU" sz="2000" dirty="0">
                <a:latin typeface="Calibri Light" panose="020F0302020204030204" pitchFamily="34" charset="0"/>
              </a:rPr>
              <a:t>суток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93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89547" y="1079570"/>
            <a:ext cx="3194139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Полная миграция 2-5 суток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89547" y="1526484"/>
            <a:ext cx="5592881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Без исторических данных – 30-40 минут на ВСЁ!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1526484"/>
            <a:ext cx="3219450" cy="32194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2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серверы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 r="8320"/>
          <a:stretch/>
        </p:blipFill>
        <p:spPr bwMode="auto">
          <a:xfrm>
            <a:off x="5043947" y="-9832"/>
            <a:ext cx="4100053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6"/>
            <a:ext cx="7708292" cy="847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ЧЁМ БУДУ ГОВОРИТЬ?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902639" y="788560"/>
            <a:ext cx="4485113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История </a:t>
            </a:r>
            <a:r>
              <a:rPr lang="ru-RU" sz="1800" dirty="0" err="1">
                <a:latin typeface="Calibri Light" panose="020F0302020204030204" pitchFamily="34" charset="0"/>
              </a:rPr>
              <a:t>Zabbix</a:t>
            </a:r>
            <a:r>
              <a:rPr lang="ru-RU" sz="1800" dirty="0">
                <a:latin typeface="Calibri Light" panose="020F0302020204030204" pitchFamily="34" charset="0"/>
              </a:rPr>
              <a:t> в </a:t>
            </a:r>
            <a:r>
              <a:rPr lang="ru-RU" sz="1800" dirty="0" smtClean="0">
                <a:latin typeface="Calibri Light" panose="020F0302020204030204" pitchFamily="34" charset="0"/>
              </a:rPr>
              <a:t>ЦФТ</a:t>
            </a:r>
            <a:endParaRPr lang="ru-RU" sz="1800" dirty="0"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Анализ путей миграции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Миграция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Тестирование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Настройка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Репликация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latin typeface="Calibri Light" panose="020F0302020204030204" pitchFamily="34" charset="0"/>
              </a:rPr>
              <a:t>Партиционирование</a:t>
            </a:r>
            <a:endParaRPr lang="ru-RU" sz="1800" dirty="0"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Расширения и дополнительное ПО</a:t>
            </a:r>
          </a:p>
        </p:txBody>
      </p:sp>
      <p:pic>
        <p:nvPicPr>
          <p:cNvPr id="1026" name="Picture 2" descr="Файл:Zabbix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33" y="1867174"/>
            <a:ext cx="2668905" cy="6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4" y="2268340"/>
            <a:ext cx="4112488" cy="2875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ТЕСТИРОВАНИЕ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3028"/>
            <a:ext cx="7580952" cy="2047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28" y="2720647"/>
            <a:ext cx="7238095" cy="2028571"/>
          </a:xfrm>
          <a:prstGeom prst="rect">
            <a:avLst/>
          </a:prstGeom>
        </p:spPr>
      </p:pic>
      <p:pic>
        <p:nvPicPr>
          <p:cNvPr id="11" name="Picture 6" descr="Картинки по запросу &quot;Oracle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8" b="32401"/>
          <a:stretch/>
        </p:blipFill>
        <p:spPr bwMode="auto">
          <a:xfrm>
            <a:off x="7558505" y="1571280"/>
            <a:ext cx="1478665" cy="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&quot;PostgreSQL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87" y="3112459"/>
            <a:ext cx="1082328" cy="9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48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ТЮНИНГ БД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89547" y="1079570"/>
            <a:ext cx="3194139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 Light" panose="020F0302020204030204" pitchFamily="34" charset="0"/>
              </a:rPr>
              <a:t>Mamonsu</a:t>
            </a:r>
            <a:r>
              <a:rPr lang="en-US" sz="1800" dirty="0">
                <a:latin typeface="Calibri Light" panose="020F0302020204030204" pitchFamily="34" charset="0"/>
              </a:rPr>
              <a:t> (report, tune)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" y="1566889"/>
            <a:ext cx="9144000" cy="288178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2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ТЮНИНГ БД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21461" y="762673"/>
            <a:ext cx="2767783" cy="2883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500000000000000" pitchFamily="34" charset="0"/>
              <a:buNone/>
            </a:pPr>
            <a:r>
              <a:rPr lang="en-US" sz="1400" dirty="0" smtClean="0">
                <a:solidFill>
                  <a:srgbClr val="0A0D0F"/>
                </a:solidFill>
              </a:rPr>
              <a:t>http://pgconfigurator.cybertec.at/</a:t>
            </a:r>
            <a:endParaRPr lang="ru-RU" sz="1400" dirty="0">
              <a:solidFill>
                <a:srgbClr val="0A0D0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6" y="1518117"/>
            <a:ext cx="8583534" cy="3053248"/>
          </a:xfrm>
          <a:prstGeom prst="rect">
            <a:avLst/>
          </a:prstGeom>
        </p:spPr>
      </p:pic>
      <p:pic>
        <p:nvPicPr>
          <p:cNvPr id="15362" name="Picture 2" descr="http://qrcoder.ru/code/?http%3A%2F%2Fpgconfigurator.cybertec.at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14" y="300838"/>
            <a:ext cx="1217279" cy="12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73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ТЮНИНГ БД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389" y="777490"/>
            <a:ext cx="3035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https://postgresqlco.nf/ru/doc/param/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7" y="1540186"/>
            <a:ext cx="6386390" cy="30693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89" y="300838"/>
            <a:ext cx="1216572" cy="12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ТЕСТИРОВАНИЕ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6" y="2698123"/>
            <a:ext cx="7580952" cy="205714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818313" y="3112459"/>
            <a:ext cx="3381680" cy="215444"/>
            <a:chOff x="7758865" y="4295209"/>
            <a:chExt cx="3381680" cy="215444"/>
          </a:xfrm>
        </p:grpSpPr>
        <p:cxnSp>
          <p:nvCxnSpPr>
            <p:cNvPr id="9" name="Прямая со стрелкой 8"/>
            <p:cNvCxnSpPr/>
            <p:nvPr/>
          </p:nvCxnSpPr>
          <p:spPr>
            <a:xfrm flipH="1">
              <a:off x="7758865" y="4402931"/>
              <a:ext cx="354054" cy="604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043862" y="4295209"/>
              <a:ext cx="30966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>
                  <a:solidFill>
                    <a:srgbClr val="0A0D0F"/>
                  </a:solidFill>
                </a:rPr>
                <a:t>Synchronous_commit</a:t>
              </a:r>
              <a:r>
                <a:rPr lang="en-US" sz="800" dirty="0" smtClean="0">
                  <a:solidFill>
                    <a:srgbClr val="0A0D0F"/>
                  </a:solidFill>
                </a:rPr>
                <a:t> = ‘off’</a:t>
              </a:r>
              <a:endParaRPr lang="ru-RU" sz="800" dirty="0">
                <a:solidFill>
                  <a:srgbClr val="0A0D0F"/>
                </a:solidFill>
              </a:endParaRPr>
            </a:p>
          </p:txBody>
        </p:sp>
      </p:grpSp>
      <p:pic>
        <p:nvPicPr>
          <p:cNvPr id="11" name="Объект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" y="596643"/>
            <a:ext cx="7580952" cy="2047619"/>
          </a:xfrm>
          <a:prstGeom prst="rect">
            <a:avLst/>
          </a:prstGeom>
        </p:spPr>
      </p:pic>
      <p:pic>
        <p:nvPicPr>
          <p:cNvPr id="14" name="Picture 6" descr="Картинки по запросу &quot;Oracle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8" b="32401"/>
          <a:stretch/>
        </p:blipFill>
        <p:spPr bwMode="auto">
          <a:xfrm>
            <a:off x="7558505" y="1571280"/>
            <a:ext cx="1478665" cy="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&quot;PostgreSQL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87" y="3112459"/>
            <a:ext cx="1082328" cy="9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1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ТЕСТИРОВАНИЕ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" y="690741"/>
            <a:ext cx="7580952" cy="20476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" y="2695935"/>
            <a:ext cx="7580952" cy="2028571"/>
          </a:xfrm>
          <a:prstGeom prst="rect">
            <a:avLst/>
          </a:prstGeom>
        </p:spPr>
      </p:pic>
      <p:pic>
        <p:nvPicPr>
          <p:cNvPr id="18" name="Picture 6" descr="Картинки по запросу &quot;Oracle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8" b="32401"/>
          <a:stretch/>
        </p:blipFill>
        <p:spPr bwMode="auto">
          <a:xfrm>
            <a:off x="7558505" y="1571280"/>
            <a:ext cx="1478665" cy="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PostgreSQL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87" y="3112459"/>
            <a:ext cx="1082328" cy="9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65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РЕПЛИКАЦИЯ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61220" y="1107871"/>
            <a:ext cx="6954520" cy="15474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D598D"/>
              </a:buClr>
            </a:pPr>
            <a:r>
              <a:rPr lang="ru-RU" sz="1800" dirty="0">
                <a:latin typeface="Calibri Light" panose="020F0302020204030204" pitchFamily="34" charset="0"/>
              </a:rPr>
              <a:t>Потоковая репликация с использованием слота </a:t>
            </a:r>
            <a:r>
              <a:rPr lang="ru-RU" sz="1800" dirty="0" smtClean="0">
                <a:latin typeface="Calibri Light" panose="020F0302020204030204" pitchFamily="34" charset="0"/>
              </a:rPr>
              <a:t>репликации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pic>
        <p:nvPicPr>
          <p:cNvPr id="12290" name="Picture 2" descr="http://qrcoder.ru/code/?https%3A%2F%2Fwww.youtube.com%2Fwatch%3Fv%3D_-AEG35vWno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40" y="1476806"/>
            <a:ext cx="1404869" cy="140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4722231" y="2957111"/>
            <a:ext cx="4062095" cy="3930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D598D"/>
              </a:buClr>
              <a:buNone/>
            </a:pPr>
            <a:r>
              <a:rPr lang="en-US" sz="1400" dirty="0" smtClean="0">
                <a:latin typeface="Calibri Light" panose="020F0302020204030204" pitchFamily="34" charset="0"/>
                <a:hlinkClick r:id="rId3"/>
              </a:rPr>
              <a:t>https://www.youtube.com/watch?v=_-AEG35vWno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681540" y="1854199"/>
            <a:ext cx="4601660" cy="4216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D598D"/>
              </a:buClr>
            </a:pPr>
            <a:r>
              <a:rPr lang="ru-RU" sz="1800" dirty="0" smtClean="0">
                <a:latin typeface="Calibri Light" panose="020F0302020204030204" pitchFamily="34" charset="0"/>
              </a:rPr>
              <a:t>Доклад </a:t>
            </a:r>
            <a:r>
              <a:rPr lang="ru-RU" sz="1800" dirty="0">
                <a:latin typeface="Calibri Light" panose="020F0302020204030204" pitchFamily="34" charset="0"/>
              </a:rPr>
              <a:t>Алексея </a:t>
            </a:r>
            <a:r>
              <a:rPr lang="ru-RU" sz="1800" dirty="0" err="1">
                <a:latin typeface="Calibri Light" panose="020F0302020204030204" pitchFamily="34" charset="0"/>
              </a:rPr>
              <a:t>Лесовского</a:t>
            </a:r>
            <a:r>
              <a:rPr lang="ru-RU" sz="1800" dirty="0">
                <a:latin typeface="Calibri Light" panose="020F0302020204030204" pitchFamily="34" charset="0"/>
              </a:rPr>
              <a:t> </a:t>
            </a:r>
            <a:r>
              <a:rPr lang="en-US" sz="1800" dirty="0">
                <a:latin typeface="Calibri Light" panose="020F0302020204030204" pitchFamily="34" charset="0"/>
              </a:rPr>
              <a:t>SECON </a:t>
            </a:r>
            <a:r>
              <a:rPr lang="en-US" sz="1800" dirty="0" smtClean="0">
                <a:latin typeface="Calibri Light" panose="020F0302020204030204" pitchFamily="34" charset="0"/>
              </a:rPr>
              <a:t>2017</a:t>
            </a:r>
            <a:r>
              <a:rPr lang="ru-RU" sz="1800" dirty="0" smtClean="0">
                <a:latin typeface="Calibri Light" panose="020F0302020204030204" pitchFamily="34" charset="0"/>
              </a:rPr>
              <a:t> г.</a:t>
            </a:r>
            <a:endParaRPr lang="ru-RU" sz="1800" dirty="0">
              <a:latin typeface="Calibri Light" panose="020F0302020204030204" pitchFamily="34" charset="0"/>
            </a:endParaRPr>
          </a:p>
        </p:txBody>
      </p:sp>
      <p:pic>
        <p:nvPicPr>
          <p:cNvPr id="12292" name="Picture 4" descr="Картинки по запросу &quot;Алексей Лесовский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t="-193" r="11609" b="193"/>
          <a:stretch/>
        </p:blipFill>
        <p:spPr bwMode="auto">
          <a:xfrm>
            <a:off x="5296507" y="1473041"/>
            <a:ext cx="1479846" cy="14086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4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ПАРТИЦИОНИРОВАНИЕ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61220" y="1107871"/>
            <a:ext cx="6954520" cy="15474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D598D"/>
              </a:buClr>
            </a:pPr>
            <a:r>
              <a:rPr lang="ru-RU" sz="1800" dirty="0">
                <a:latin typeface="Calibri Light" panose="020F0302020204030204" pitchFamily="34" charset="0"/>
              </a:rPr>
              <a:t>Стандартный подход</a:t>
            </a: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Pg_pathman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Pg_partman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pic>
        <p:nvPicPr>
          <p:cNvPr id="11274" name="Picture 10" descr="Картинки по запросу &quot;партиционирование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01" y="1107871"/>
            <a:ext cx="3683611" cy="18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5253" y="646540"/>
            <a:ext cx="1850623" cy="27556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44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81" y="609601"/>
            <a:ext cx="3088558" cy="3088558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РАСШИРЕНИЯ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61220" y="1107871"/>
            <a:ext cx="6954520" cy="15474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amcheck</a:t>
            </a:r>
            <a:r>
              <a:rPr lang="en-US" sz="1800" dirty="0">
                <a:latin typeface="Calibri Light" panose="020F0302020204030204" pitchFamily="34" charset="0"/>
              </a:rPr>
              <a:t> </a:t>
            </a: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auth_delay</a:t>
            </a:r>
            <a:r>
              <a:rPr lang="en-US" sz="1800" dirty="0">
                <a:latin typeface="Calibri Light" panose="020F0302020204030204" pitchFamily="34" charset="0"/>
              </a:rPr>
              <a:t> </a:t>
            </a: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pg_stat_statements</a:t>
            </a:r>
            <a:r>
              <a:rPr lang="en-US" sz="1800" dirty="0">
                <a:latin typeface="Calibri Light" panose="020F0302020204030204" pitchFamily="34" charset="0"/>
              </a:rPr>
              <a:t> </a:t>
            </a: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pg_prewarm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pg_profile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pg_pathman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60" y="331122"/>
            <a:ext cx="4032940" cy="403562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РАСШИРЕНИЯ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61220" y="1107871"/>
            <a:ext cx="6954520" cy="15474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amcheck</a:t>
            </a:r>
            <a:r>
              <a:rPr lang="en-US" sz="1800" dirty="0">
                <a:latin typeface="Calibri Light" panose="020F0302020204030204" pitchFamily="34" charset="0"/>
              </a:rPr>
              <a:t> </a:t>
            </a: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auth_delay</a:t>
            </a:r>
            <a:r>
              <a:rPr lang="en-US" sz="1800" dirty="0">
                <a:latin typeface="Calibri Light" panose="020F0302020204030204" pitchFamily="34" charset="0"/>
              </a:rPr>
              <a:t> </a:t>
            </a: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pg_stat_statements</a:t>
            </a:r>
            <a:r>
              <a:rPr lang="en-US" sz="1800" dirty="0">
                <a:latin typeface="Calibri Light" panose="020F0302020204030204" pitchFamily="34" charset="0"/>
              </a:rPr>
              <a:t> </a:t>
            </a: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pg_prewarm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pg_profile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pg_pathman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1220" y="2310577"/>
            <a:ext cx="2003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81" y="609601"/>
            <a:ext cx="3088558" cy="3088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60" y="331122"/>
            <a:ext cx="4032940" cy="403562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59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5191772" y="1399740"/>
            <a:ext cx="3725337" cy="3374475"/>
            <a:chOff x="5172108" y="1238942"/>
            <a:chExt cx="3870292" cy="350577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" r="4924"/>
            <a:stretch/>
          </p:blipFill>
          <p:spPr>
            <a:xfrm>
              <a:off x="5172108" y="1238942"/>
              <a:ext cx="3870292" cy="2801461"/>
            </a:xfrm>
            <a:prstGeom prst="rect">
              <a:avLst/>
            </a:prstGeom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025208" y="3469558"/>
              <a:ext cx="10160" cy="1275162"/>
            </a:xfrm>
            <a:prstGeom prst="line">
              <a:avLst/>
            </a:prstGeom>
            <a:ln w="857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ZABBIX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ЦФТ: ИСТОРИЧЕСКИЙ ЭКСКУРС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78421" y="1030409"/>
            <a:ext cx="3194139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2014 год </a:t>
            </a:r>
            <a:r>
              <a:rPr lang="ru-RU" sz="1800" dirty="0" err="1">
                <a:latin typeface="Calibri Light" panose="020F0302020204030204" pitchFamily="34" charset="0"/>
              </a:rPr>
              <a:t>Zabbix</a:t>
            </a:r>
            <a:r>
              <a:rPr lang="ru-RU" sz="1800" dirty="0">
                <a:latin typeface="Calibri Light" panose="020F0302020204030204" pitchFamily="34" charset="0"/>
              </a:rPr>
              <a:t> (</a:t>
            </a:r>
            <a:r>
              <a:rPr lang="ru-RU" sz="1800" dirty="0" err="1">
                <a:latin typeface="Calibri Light" panose="020F0302020204030204" pitchFamily="34" charset="0"/>
              </a:rPr>
              <a:t>Oracle</a:t>
            </a:r>
            <a:r>
              <a:rPr lang="ru-RU" sz="1800" dirty="0" smtClean="0">
                <a:latin typeface="Calibri Light" panose="020F0302020204030204" pitchFamily="34" charset="0"/>
              </a:rPr>
              <a:t>)</a:t>
            </a:r>
            <a:endParaRPr lang="ru-RU" sz="1800" dirty="0">
              <a:latin typeface="Calibri Light" panose="020F0302020204030204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778421" y="2511442"/>
            <a:ext cx="2681974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 Light" panose="020F0302020204030204" pitchFamily="34" charset="0"/>
              </a:rPr>
              <a:t>Настройка</a:t>
            </a:r>
            <a:endParaRPr lang="ru-RU" sz="1800" dirty="0">
              <a:latin typeface="Calibri Light" panose="020F0302020204030204" pitchFamily="34" charset="0"/>
            </a:endParaRPr>
          </a:p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endParaRPr lang="ru-RU" sz="1800" dirty="0">
              <a:latin typeface="Calibri Light" panose="020F030202020403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778422" y="1477323"/>
            <a:ext cx="4914456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 Light" panose="020F0302020204030204" pitchFamily="34" charset="0"/>
              </a:rPr>
              <a:t>Рост </a:t>
            </a:r>
            <a:r>
              <a:rPr lang="ru-RU" sz="1800" dirty="0">
                <a:latin typeface="Calibri Light" panose="020F0302020204030204" pitchFamily="34" charset="0"/>
              </a:rPr>
              <a:t>(на март </a:t>
            </a:r>
            <a:r>
              <a:rPr lang="ru-RU" sz="1800" dirty="0" smtClean="0">
                <a:latin typeface="Calibri Light" panose="020F0302020204030204" pitchFamily="34" charset="0"/>
              </a:rPr>
              <a:t>2019 г. </a:t>
            </a:r>
            <a:r>
              <a:rPr lang="ru-RU" sz="1800" dirty="0">
                <a:latin typeface="Calibri Light" panose="020F0302020204030204" pitchFamily="34" charset="0"/>
              </a:rPr>
              <a:t>- 650 тысяч </a:t>
            </a:r>
            <a:r>
              <a:rPr lang="ru-RU" sz="1800" dirty="0" err="1">
                <a:latin typeface="Calibri Light" panose="020F0302020204030204" pitchFamily="34" charset="0"/>
              </a:rPr>
              <a:t>айтемов</a:t>
            </a:r>
            <a:r>
              <a:rPr lang="ru-RU" sz="1800" dirty="0">
                <a:latin typeface="Calibri Light" panose="020F0302020204030204" pitchFamily="34" charset="0"/>
              </a:rPr>
              <a:t>, </a:t>
            </a:r>
            <a:r>
              <a:rPr lang="ru-RU" sz="1800" dirty="0" smtClean="0">
                <a:latin typeface="Calibri Light" panose="020F0302020204030204" pitchFamily="34" charset="0"/>
              </a:rPr>
              <a:t/>
            </a:r>
            <a:br>
              <a:rPr lang="ru-RU" sz="1800" dirty="0" smtClean="0">
                <a:latin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</a:rPr>
              <a:t>~</a:t>
            </a:r>
            <a:r>
              <a:rPr lang="ru-RU" sz="1800" dirty="0">
                <a:latin typeface="Calibri Light" panose="020F0302020204030204" pitchFamily="34" charset="0"/>
              </a:rPr>
              <a:t>4000 </a:t>
            </a:r>
            <a:r>
              <a:rPr lang="ru-RU" sz="1800" dirty="0" err="1">
                <a:latin typeface="Calibri Light" panose="020F0302020204030204" pitchFamily="34" charset="0"/>
              </a:rPr>
              <a:t>nvps</a:t>
            </a:r>
            <a:r>
              <a:rPr lang="ru-RU" sz="1800" dirty="0">
                <a:latin typeface="Calibri Light" panose="020F0302020204030204" pitchFamily="34" charset="0"/>
              </a:rPr>
              <a:t>, БД 2 Тб</a:t>
            </a:r>
            <a:r>
              <a:rPr lang="ru-RU" sz="1800" dirty="0" smtClean="0">
                <a:latin typeface="Calibri Light" panose="020F0302020204030204" pitchFamily="34" charset="0"/>
              </a:rPr>
              <a:t>)</a:t>
            </a:r>
            <a:endParaRPr lang="ru-RU" sz="1800" dirty="0">
              <a:latin typeface="Calibri Light" panose="020F0302020204030204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78421" y="2134091"/>
            <a:ext cx="2210585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 Light" panose="020F0302020204030204" pitchFamily="34" charset="0"/>
              </a:rPr>
              <a:t>Проблемы</a:t>
            </a:r>
            <a:endParaRPr lang="ru-RU" sz="1800" dirty="0">
              <a:latin typeface="Calibri Light" panose="020F0302020204030204" pitchFamily="34" charset="0"/>
            </a:endParaRPr>
          </a:p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endParaRPr lang="ru-RU" sz="1800" dirty="0">
              <a:latin typeface="Calibri Light" panose="020F0302020204030204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778421" y="2905223"/>
            <a:ext cx="2681974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 Light" panose="020F0302020204030204" pitchFamily="34" charset="0"/>
              </a:rPr>
              <a:t>Проблемы</a:t>
            </a:r>
            <a:endParaRPr lang="ru-RU" sz="1800" dirty="0">
              <a:latin typeface="Calibri Light" panose="020F0302020204030204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78421" y="3329702"/>
            <a:ext cx="6028780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 Light" panose="020F0302020204030204" pitchFamily="34" charset="0"/>
              </a:rPr>
              <a:t>Октябрь </a:t>
            </a:r>
            <a:r>
              <a:rPr lang="ru-RU" sz="1800" dirty="0">
                <a:latin typeface="Calibri Light" panose="020F0302020204030204" pitchFamily="34" charset="0"/>
              </a:rPr>
              <a:t>2018 года – задача </a:t>
            </a:r>
            <a:r>
              <a:rPr lang="ru-RU" sz="1800" dirty="0" smtClean="0">
                <a:latin typeface="Calibri Light" panose="020F0302020204030204" pitchFamily="34" charset="0"/>
              </a:rPr>
              <a:t/>
            </a:r>
            <a:br>
              <a:rPr lang="ru-RU" sz="1800" dirty="0" smtClean="0">
                <a:latin typeface="Calibri Light" panose="020F0302020204030204" pitchFamily="34" charset="0"/>
              </a:rPr>
            </a:br>
            <a:r>
              <a:rPr lang="ru-RU" sz="1800" dirty="0" smtClean="0">
                <a:latin typeface="Calibri Light" panose="020F0302020204030204" pitchFamily="34" charset="0"/>
              </a:rPr>
              <a:t>по </a:t>
            </a:r>
            <a:r>
              <a:rPr lang="ru-RU" sz="1800" dirty="0">
                <a:latin typeface="Calibri Light" panose="020F0302020204030204" pitchFamily="34" charset="0"/>
              </a:rPr>
              <a:t>переходу на другую БД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18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ДОПОЛНИТЕЛЬНОЕ ПО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61220" y="1107871"/>
            <a:ext cx="6954520" cy="15474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pgcenter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pgbouncer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pg_probackup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>
                <a:latin typeface="Calibri Light" panose="020F0302020204030204" pitchFamily="34" charset="0"/>
              </a:rPr>
              <a:t>ASH-Viewer</a:t>
            </a:r>
          </a:p>
          <a:p>
            <a:pPr>
              <a:buClr>
                <a:srgbClr val="0D598D"/>
              </a:buClr>
            </a:pPr>
            <a:r>
              <a:rPr lang="en-US" sz="1800" dirty="0" err="1">
                <a:latin typeface="Calibri Light" panose="020F0302020204030204" pitchFamily="34" charset="0"/>
              </a:rPr>
              <a:t>pgAdmin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0302" y="462116"/>
            <a:ext cx="5023697" cy="433106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29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96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серверы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 r="8320"/>
          <a:stretch/>
        </p:blipFill>
        <p:spPr bwMode="auto">
          <a:xfrm>
            <a:off x="5043947" y="0"/>
            <a:ext cx="4100053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6"/>
            <a:ext cx="7708292" cy="847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РЕЗЮМЕ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902639" y="788560"/>
            <a:ext cx="4485113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История </a:t>
            </a:r>
            <a:r>
              <a:rPr lang="ru-RU" sz="1800" dirty="0" err="1">
                <a:latin typeface="Calibri Light" panose="020F0302020204030204" pitchFamily="34" charset="0"/>
              </a:rPr>
              <a:t>Zabbix</a:t>
            </a:r>
            <a:r>
              <a:rPr lang="ru-RU" sz="1800" dirty="0">
                <a:latin typeface="Calibri Light" panose="020F0302020204030204" pitchFamily="34" charset="0"/>
              </a:rPr>
              <a:t> в </a:t>
            </a:r>
            <a:r>
              <a:rPr lang="ru-RU" sz="1800" dirty="0" smtClean="0">
                <a:latin typeface="Calibri Light" panose="020F0302020204030204" pitchFamily="34" charset="0"/>
              </a:rPr>
              <a:t>ЦФТ</a:t>
            </a:r>
            <a:endParaRPr lang="ru-RU" sz="1800" dirty="0"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Анализ путей миграции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Миграция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Тестирование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Настройка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Репликация</a:t>
            </a: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latin typeface="Calibri Light" panose="020F0302020204030204" pitchFamily="34" charset="0"/>
              </a:rPr>
              <a:t>Партиционирование</a:t>
            </a:r>
            <a:endParaRPr lang="ru-RU" sz="1800" dirty="0"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alibri Light" panose="020F0302020204030204" pitchFamily="34" charset="0"/>
              </a:rPr>
              <a:t>Расширения и дополнительное ПО</a:t>
            </a:r>
          </a:p>
        </p:txBody>
      </p:sp>
      <p:pic>
        <p:nvPicPr>
          <p:cNvPr id="1026" name="Picture 2" descr="Файл:Zabbix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33" y="1867174"/>
            <a:ext cx="2668905" cy="6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11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3907" y="882646"/>
            <a:ext cx="41818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93571" y="1497352"/>
            <a:ext cx="5263737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Александр НИКИТИН, </a:t>
            </a:r>
            <a:endParaRPr lang="en-US" sz="18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старший администратор </a:t>
            </a:r>
            <a:r>
              <a:rPr lang="ru-RU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баз данных, ГК 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ЦФТ</a:t>
            </a:r>
            <a:b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al.nikitin@cft.ru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27" y="157356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0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АНАЛИЗ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474813" y="928101"/>
            <a:ext cx="2249259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Ora2pg</a:t>
            </a:r>
            <a:endParaRPr lang="ru-RU" sz="2800" dirty="0">
              <a:latin typeface="Calibri Light" panose="020F030202020403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474813" y="2599185"/>
            <a:ext cx="2299732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C3A8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ANTLR </a:t>
            </a:r>
            <a:r>
              <a:rPr lang="ru-RU" sz="2800" dirty="0" smtClean="0">
                <a:latin typeface="Calibri Light" panose="020F0302020204030204" pitchFamily="34" charset="0"/>
              </a:rPr>
              <a:t/>
            </a:r>
            <a:br>
              <a:rPr lang="ru-RU" sz="2800" dirty="0" smtClean="0">
                <a:latin typeface="Calibri Light" panose="020F0302020204030204" pitchFamily="34" charset="0"/>
              </a:rPr>
            </a:br>
            <a:r>
              <a:rPr lang="en-US" sz="1800" dirty="0" smtClean="0">
                <a:latin typeface="Calibri Light" panose="020F0302020204030204" pitchFamily="34" charset="0"/>
              </a:rPr>
              <a:t>(</a:t>
            </a:r>
            <a:r>
              <a:rPr lang="en-US" sz="1800" dirty="0" err="1">
                <a:latin typeface="Calibri Light" panose="020F0302020204030204" pitchFamily="34" charset="0"/>
              </a:rPr>
              <a:t>ANother</a:t>
            </a:r>
            <a:r>
              <a:rPr lang="en-US" sz="1800" dirty="0">
                <a:latin typeface="Calibri Light" panose="020F0302020204030204" pitchFamily="34" charset="0"/>
              </a:rPr>
              <a:t> Tool </a:t>
            </a:r>
            <a:r>
              <a:rPr lang="ru-RU" sz="1800" dirty="0" smtClean="0">
                <a:latin typeface="Calibri Light" panose="020F0302020204030204" pitchFamily="34" charset="0"/>
              </a:rPr>
              <a:t/>
            </a:r>
            <a:br>
              <a:rPr lang="ru-RU" sz="1800" dirty="0" smtClean="0">
                <a:latin typeface="Calibri Light" panose="020F0302020204030204" pitchFamily="34" charset="0"/>
              </a:rPr>
            </a:br>
            <a:r>
              <a:rPr lang="en-US" sz="1800" dirty="0" smtClean="0">
                <a:latin typeface="Calibri Light" panose="020F0302020204030204" pitchFamily="34" charset="0"/>
              </a:rPr>
              <a:t>for </a:t>
            </a:r>
            <a:r>
              <a:rPr lang="en-US" sz="1800" dirty="0">
                <a:latin typeface="Calibri Light" panose="020F0302020204030204" pitchFamily="34" charset="0"/>
              </a:rPr>
              <a:t>Language </a:t>
            </a:r>
            <a:r>
              <a:rPr lang="ru-RU" sz="1800" dirty="0" smtClean="0">
                <a:latin typeface="Calibri Light" panose="020F0302020204030204" pitchFamily="34" charset="0"/>
              </a:rPr>
              <a:t/>
            </a:r>
            <a:br>
              <a:rPr lang="ru-RU" sz="1800" dirty="0" smtClean="0">
                <a:latin typeface="Calibri Light" panose="020F0302020204030204" pitchFamily="34" charset="0"/>
              </a:rPr>
            </a:br>
            <a:r>
              <a:rPr lang="en-US" sz="1800" dirty="0" smtClean="0">
                <a:latin typeface="Calibri Light" panose="020F0302020204030204" pitchFamily="34" charset="0"/>
              </a:rPr>
              <a:t>Recognition</a:t>
            </a:r>
            <a:r>
              <a:rPr lang="en-US" sz="1800" dirty="0">
                <a:latin typeface="Calibri Light" panose="020F0302020204030204" pitchFamily="34" charset="0"/>
              </a:rPr>
              <a:t>)</a:t>
            </a:r>
            <a:endParaRPr lang="ru-RU" sz="1800" dirty="0">
              <a:latin typeface="Calibri Light" panose="020F0302020204030204" pitchFamily="34" charset="0"/>
            </a:endParaRPr>
          </a:p>
        </p:txBody>
      </p:sp>
      <p:pic>
        <p:nvPicPr>
          <p:cNvPr id="3074" name="Picture 2" descr="http://qrcoder.ru/code/?https%3A%2F%2Fhabr.com%2Fru%2Fcompany%2Fcustis%2Fblog%2F262605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70" y="609601"/>
            <a:ext cx="1523999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ANTLR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r="4974"/>
          <a:stretch/>
        </p:blipFill>
        <p:spPr bwMode="auto">
          <a:xfrm>
            <a:off x="4604517" y="2398673"/>
            <a:ext cx="1411108" cy="16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3473990" y="2001567"/>
            <a:ext cx="3342957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C3A85"/>
              </a:buClr>
              <a:buNone/>
            </a:pPr>
            <a:r>
              <a:rPr lang="en-US" sz="1200" dirty="0">
                <a:latin typeface="Calibri Light" panose="020F0302020204030204" pitchFamily="34" charset="0"/>
              </a:rPr>
              <a:t>https://habr.com/ru/company/custis/blog/262605/</a:t>
            </a:r>
            <a:endParaRPr lang="ru-RU" sz="1200" dirty="0">
              <a:latin typeface="Calibri Light" panose="020F03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51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Ora2pg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89547" y="763792"/>
            <a:ext cx="7899400" cy="35734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500000000000000" pitchFamily="34" charset="0"/>
              <a:buNone/>
            </a:pPr>
            <a:r>
              <a:rPr lang="en-US" sz="1800" dirty="0">
                <a:latin typeface="Calibri Light" panose="020F0302020204030204" pitchFamily="34" charset="0"/>
              </a:rPr>
              <a:t>o</a:t>
            </a:r>
            <a:r>
              <a:rPr lang="en-US" sz="1800" dirty="0" smtClean="0">
                <a:latin typeface="Calibri Light" panose="020F0302020204030204" pitchFamily="34" charset="0"/>
              </a:rPr>
              <a:t>ra2pg </a:t>
            </a:r>
            <a:r>
              <a:rPr lang="en-US" sz="1800" dirty="0">
                <a:latin typeface="Calibri Light" panose="020F0302020204030204" pitchFamily="34" charset="0"/>
              </a:rPr>
              <a:t>--</a:t>
            </a:r>
            <a:r>
              <a:rPr lang="en-US" sz="1800" dirty="0" err="1">
                <a:latin typeface="Calibri Light" panose="020F0302020204030204" pitchFamily="34" charset="0"/>
              </a:rPr>
              <a:t>init_project</a:t>
            </a:r>
            <a:r>
              <a:rPr lang="en-US" sz="1800" dirty="0">
                <a:latin typeface="Calibri Light" panose="020F0302020204030204" pitchFamily="34" charset="0"/>
              </a:rPr>
              <a:t> zab2pg</a:t>
            </a: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1800" dirty="0">
                <a:latin typeface="Calibri Light" panose="020F0302020204030204" pitchFamily="34" charset="0"/>
              </a:rPr>
              <a:t>o</a:t>
            </a:r>
            <a:r>
              <a:rPr lang="en-US" sz="1800" dirty="0" smtClean="0">
                <a:latin typeface="Calibri Light" panose="020F0302020204030204" pitchFamily="34" charset="0"/>
              </a:rPr>
              <a:t>ra2pg.conf</a:t>
            </a:r>
            <a:r>
              <a:rPr lang="en-US" sz="1800" dirty="0">
                <a:latin typeface="Calibri Light" panose="020F0302020204030204" pitchFamily="34" charset="0"/>
              </a:rPr>
              <a:t>:</a:t>
            </a:r>
            <a:endParaRPr lang="ru-RU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>
                <a:latin typeface="Calibri Light" panose="020F0302020204030204" pitchFamily="34" charset="0"/>
              </a:rPr>
              <a:t>ORACLE_HOME </a:t>
            </a:r>
            <a:r>
              <a:rPr lang="en-US" sz="1800" dirty="0" smtClean="0">
                <a:latin typeface="Calibri Light" panose="020F0302020204030204" pitchFamily="34" charset="0"/>
              </a:rPr>
              <a:t>  /</a:t>
            </a:r>
            <a:r>
              <a:rPr lang="en-US" sz="1800" dirty="0">
                <a:latin typeface="Calibri Light" panose="020F0302020204030204" pitchFamily="34" charset="0"/>
              </a:rPr>
              <a:t>u/app/oracle/product/11.2.0</a:t>
            </a:r>
          </a:p>
          <a:p>
            <a:pPr>
              <a:buClr>
                <a:srgbClr val="0D598D"/>
              </a:buClr>
            </a:pPr>
            <a:r>
              <a:rPr lang="en-US" sz="1800" dirty="0">
                <a:latin typeface="Calibri Light" panose="020F0302020204030204" pitchFamily="34" charset="0"/>
              </a:rPr>
              <a:t>ORACLE_DSN	</a:t>
            </a:r>
            <a:r>
              <a:rPr lang="en-US" sz="1800" dirty="0" smtClean="0">
                <a:latin typeface="Calibri Light" panose="020F0302020204030204" pitchFamily="34" charset="0"/>
              </a:rPr>
              <a:t>  </a:t>
            </a:r>
            <a:r>
              <a:rPr lang="en-US" sz="1800" dirty="0" err="1" smtClean="0">
                <a:latin typeface="Calibri Light" panose="020F0302020204030204" pitchFamily="34" charset="0"/>
              </a:rPr>
              <a:t>dbi:Oracle:host</a:t>
            </a:r>
            <a:r>
              <a:rPr lang="en-US" sz="1800" dirty="0" smtClean="0">
                <a:latin typeface="Calibri Light" panose="020F0302020204030204" pitchFamily="34" charset="0"/>
              </a:rPr>
              <a:t>=192.168.77.90;sid=</a:t>
            </a:r>
            <a:r>
              <a:rPr lang="en-US" sz="1800" dirty="0" err="1" smtClean="0">
                <a:latin typeface="Calibri Light" panose="020F0302020204030204" pitchFamily="34" charset="0"/>
              </a:rPr>
              <a:t>zabdb;port</a:t>
            </a:r>
            <a:r>
              <a:rPr lang="en-US" sz="1800" dirty="0" smtClean="0">
                <a:latin typeface="Calibri Light" panose="020F0302020204030204" pitchFamily="34" charset="0"/>
              </a:rPr>
              <a:t>=1521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>
                <a:latin typeface="Calibri Light" panose="020F0302020204030204" pitchFamily="34" charset="0"/>
              </a:rPr>
              <a:t>ORACLE_USER	</a:t>
            </a:r>
            <a:r>
              <a:rPr lang="en-US" sz="1800" dirty="0" smtClean="0">
                <a:latin typeface="Calibri Light" panose="020F0302020204030204" pitchFamily="34" charset="0"/>
              </a:rPr>
              <a:t>  </a:t>
            </a:r>
            <a:r>
              <a:rPr lang="en-US" sz="1800" dirty="0" err="1" smtClean="0">
                <a:latin typeface="Calibri Light" panose="020F0302020204030204" pitchFamily="34" charset="0"/>
              </a:rPr>
              <a:t>zx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>
                <a:latin typeface="Calibri Light" panose="020F0302020204030204" pitchFamily="34" charset="0"/>
              </a:rPr>
              <a:t>ORACLE_PWD	</a:t>
            </a:r>
            <a:r>
              <a:rPr lang="en-US" sz="1800" dirty="0" smtClean="0">
                <a:latin typeface="Calibri Light" panose="020F0302020204030204" pitchFamily="34" charset="0"/>
              </a:rPr>
              <a:t>  SuperPassword1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>
                <a:latin typeface="Calibri Light" panose="020F0302020204030204" pitchFamily="34" charset="0"/>
              </a:rPr>
              <a:t>PG_DSN	</a:t>
            </a:r>
            <a:r>
              <a:rPr lang="en-US" sz="1800" dirty="0" smtClean="0">
                <a:latin typeface="Calibri Light" panose="020F0302020204030204" pitchFamily="34" charset="0"/>
              </a:rPr>
              <a:t>  </a:t>
            </a:r>
            <a:r>
              <a:rPr lang="en-US" sz="1800" dirty="0" err="1" smtClean="0">
                <a:latin typeface="Calibri Light" panose="020F0302020204030204" pitchFamily="34" charset="0"/>
              </a:rPr>
              <a:t>dbi:Pg:dbname</a:t>
            </a:r>
            <a:r>
              <a:rPr lang="en-US" sz="1800" dirty="0" smtClean="0">
                <a:latin typeface="Calibri Light" panose="020F0302020204030204" pitchFamily="34" charset="0"/>
              </a:rPr>
              <a:t>=</a:t>
            </a:r>
            <a:r>
              <a:rPr lang="en-US" sz="1800" dirty="0" err="1" smtClean="0">
                <a:latin typeface="Calibri Light" panose="020F0302020204030204" pitchFamily="34" charset="0"/>
              </a:rPr>
              <a:t>zabbix;host</a:t>
            </a:r>
            <a:r>
              <a:rPr lang="en-US" sz="1800" dirty="0" smtClean="0">
                <a:latin typeface="Calibri Light" panose="020F0302020204030204" pitchFamily="34" charset="0"/>
              </a:rPr>
              <a:t>=127.0.0.1;port=5432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>
                <a:latin typeface="Calibri Light" panose="020F0302020204030204" pitchFamily="34" charset="0"/>
              </a:rPr>
              <a:t>PG_USER	</a:t>
            </a:r>
            <a:r>
              <a:rPr lang="en-US" sz="1800" dirty="0" smtClean="0">
                <a:latin typeface="Calibri Light" panose="020F0302020204030204" pitchFamily="34" charset="0"/>
              </a:rPr>
              <a:t>  </a:t>
            </a:r>
            <a:r>
              <a:rPr lang="en-US" sz="1800" dirty="0" err="1" smtClean="0">
                <a:latin typeface="Calibri Light" panose="020F0302020204030204" pitchFamily="34" charset="0"/>
              </a:rPr>
              <a:t>postgres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Clr>
                <a:srgbClr val="0D598D"/>
              </a:buClr>
            </a:pPr>
            <a:r>
              <a:rPr lang="en-US" sz="1800" dirty="0">
                <a:latin typeface="Calibri Light" panose="020F0302020204030204" pitchFamily="34" charset="0"/>
              </a:rPr>
              <a:t>PG_PWD 	</a:t>
            </a:r>
            <a:r>
              <a:rPr lang="en-US" sz="1800" dirty="0" smtClean="0">
                <a:latin typeface="Calibri Light" panose="020F0302020204030204" pitchFamily="34" charset="0"/>
              </a:rPr>
              <a:t>  SuperPassword2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pic>
        <p:nvPicPr>
          <p:cNvPr id="4098" name="Picture 2" descr="http://qrcoder.ru/code/?http%3A%2F%2Fora2pg.darold.net%2Fdocumentation.html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80" y="336377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6086179" y="4498100"/>
            <a:ext cx="3342957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C3A85"/>
              </a:buClr>
              <a:buNone/>
            </a:pPr>
            <a:r>
              <a:rPr lang="en-US" sz="1200" dirty="0">
                <a:latin typeface="Calibri Light" panose="020F0302020204030204" pitchFamily="34" charset="0"/>
              </a:rPr>
              <a:t>http://ora2pg.darold.net/documentation.html </a:t>
            </a:r>
            <a:endParaRPr lang="ru-RU" sz="1200" dirty="0">
              <a:latin typeface="Calibri Light" panose="020F03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00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Ora2pg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89546" y="1154410"/>
            <a:ext cx="8269319" cy="26015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D598D"/>
              </a:buClr>
            </a:pPr>
            <a:r>
              <a:rPr lang="en-US" sz="2000" dirty="0">
                <a:latin typeface="Calibri Light" panose="020F0302020204030204" pitchFamily="34" charset="0"/>
              </a:rPr>
              <a:t>time ora2pg -b ./data -c ./</a:t>
            </a:r>
            <a:r>
              <a:rPr lang="en-US" sz="2000" dirty="0" err="1">
                <a:latin typeface="Calibri Light" panose="020F0302020204030204" pitchFamily="34" charset="0"/>
              </a:rPr>
              <a:t>config</a:t>
            </a:r>
            <a:r>
              <a:rPr lang="en-US" sz="2000" dirty="0">
                <a:latin typeface="Calibri Light" panose="020F0302020204030204" pitchFamily="34" charset="0"/>
              </a:rPr>
              <a:t>/ora2pg.conf –j10 –J10 –P8 -l ./log.log -t COPY -o </a:t>
            </a:r>
            <a:r>
              <a:rPr lang="en-US" sz="2000" dirty="0" err="1">
                <a:latin typeface="Calibri Light" panose="020F0302020204030204" pitchFamily="34" charset="0"/>
              </a:rPr>
              <a:t>data.sql</a:t>
            </a:r>
            <a:endParaRPr lang="en-US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endParaRPr lang="en-US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2000" dirty="0">
                <a:latin typeface="Calibri Light" panose="020F0302020204030204" pitchFamily="34" charset="0"/>
              </a:rPr>
              <a:t>-j 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</a:rPr>
              <a:t>| </a:t>
            </a:r>
            <a:r>
              <a:rPr lang="en-US" sz="2000" dirty="0">
                <a:latin typeface="Calibri Light" panose="020F0302020204030204" pitchFamily="34" charset="0"/>
              </a:rPr>
              <a:t>--jobs </a:t>
            </a:r>
            <a:r>
              <a:rPr lang="en-US" sz="2000" dirty="0" err="1">
                <a:latin typeface="Calibri Light" panose="020F0302020204030204" pitchFamily="34" charset="0"/>
              </a:rPr>
              <a:t>num</a:t>
            </a:r>
            <a:r>
              <a:rPr lang="en-US" sz="2000" dirty="0">
                <a:latin typeface="Calibri Light" panose="020F0302020204030204" pitchFamily="34" charset="0"/>
              </a:rPr>
              <a:t>   : Number of parallel process to send data to </a:t>
            </a:r>
            <a:r>
              <a:rPr lang="en-US" sz="2000" dirty="0" smtClean="0">
                <a:latin typeface="Calibri Light" panose="020F0302020204030204" pitchFamily="34" charset="0"/>
              </a:rPr>
              <a:t>PostgreSQL</a:t>
            </a:r>
            <a:endParaRPr lang="en-US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2000" dirty="0">
                <a:latin typeface="Calibri Light" panose="020F0302020204030204" pitchFamily="34" charset="0"/>
              </a:rPr>
              <a:t>-J 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latin typeface="Calibri Light" panose="020F0302020204030204" pitchFamily="34" charset="0"/>
              </a:rPr>
              <a:t>| </a:t>
            </a:r>
            <a:r>
              <a:rPr lang="en-US" sz="2000" dirty="0">
                <a:latin typeface="Calibri Light" panose="020F0302020204030204" pitchFamily="34" charset="0"/>
              </a:rPr>
              <a:t>--copies </a:t>
            </a:r>
            <a:r>
              <a:rPr lang="en-US" sz="2000" dirty="0" err="1">
                <a:latin typeface="Calibri Light" panose="020F0302020204030204" pitchFamily="34" charset="0"/>
              </a:rPr>
              <a:t>num</a:t>
            </a:r>
            <a:r>
              <a:rPr lang="en-US" sz="2000" dirty="0">
                <a:latin typeface="Calibri Light" panose="020F0302020204030204" pitchFamily="34" charset="0"/>
              </a:rPr>
              <a:t> : Number of parallel connections to extract data from </a:t>
            </a:r>
            <a:r>
              <a:rPr lang="en-US" sz="2000" dirty="0" smtClean="0">
                <a:latin typeface="Calibri Light" panose="020F0302020204030204" pitchFamily="34" charset="0"/>
              </a:rPr>
              <a:t>Oracle</a:t>
            </a:r>
            <a:endParaRPr lang="en-US" sz="2000" dirty="0">
              <a:latin typeface="Calibri Light" panose="020F0302020204030204" pitchFamily="34" charset="0"/>
            </a:endParaRPr>
          </a:p>
          <a:p>
            <a:pPr marL="0" indent="0">
              <a:buFont typeface="Arial" panose="020B0500000000000000" pitchFamily="34" charset="0"/>
              <a:buNone/>
            </a:pPr>
            <a:r>
              <a:rPr lang="en-US" sz="2000" dirty="0">
                <a:latin typeface="Calibri Light" panose="020F0302020204030204" pitchFamily="34" charset="0"/>
              </a:rPr>
              <a:t>-P | --parallel </a:t>
            </a:r>
            <a:r>
              <a:rPr lang="en-US" sz="2000" dirty="0" err="1">
                <a:latin typeface="Calibri Light" panose="020F0302020204030204" pitchFamily="34" charset="0"/>
              </a:rPr>
              <a:t>num</a:t>
            </a:r>
            <a:r>
              <a:rPr lang="en-US" sz="2000" dirty="0">
                <a:latin typeface="Calibri Light" panose="020F0302020204030204" pitchFamily="34" charset="0"/>
              </a:rPr>
              <a:t>: Number of parallel tables to extract at the same </a:t>
            </a:r>
            <a:r>
              <a:rPr lang="en-US" sz="2000" dirty="0" smtClean="0">
                <a:latin typeface="Calibri Light" panose="020F0302020204030204" pitchFamily="34" charset="0"/>
              </a:rPr>
              <a:t>time</a:t>
            </a:r>
            <a:endParaRPr lang="en-US" sz="2000" dirty="0">
              <a:latin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1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89547" y="912511"/>
            <a:ext cx="4601885" cy="664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D598D"/>
              </a:buClr>
              <a:buNone/>
            </a:pPr>
            <a:r>
              <a:rPr lang="ru-RU" sz="2000" dirty="0">
                <a:latin typeface="Calibri Light" panose="020F0302020204030204" pitchFamily="34" charset="0"/>
              </a:rPr>
              <a:t>Ora2pg – п</a:t>
            </a:r>
            <a:r>
              <a:rPr lang="ru-RU" sz="2000" dirty="0" smtClean="0">
                <a:latin typeface="Calibri Light" panose="020F0302020204030204" pitchFamily="34" charset="0"/>
              </a:rPr>
              <a:t>еренос </a:t>
            </a:r>
            <a:r>
              <a:rPr lang="ru-RU" sz="2000" dirty="0">
                <a:latin typeface="Calibri Light" panose="020F0302020204030204" pitchFamily="34" charset="0"/>
              </a:rPr>
              <a:t>схемы и данных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pic>
        <p:nvPicPr>
          <p:cNvPr id="30736" name="Picture 16" descr="Картинки по запросу &quot;база данных иконк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18" y="1879978"/>
            <a:ext cx="2322102" cy="23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Картинки по запросу &quot;база данных иконк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01" y="1865940"/>
            <a:ext cx="2322102" cy="23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84914" y="1879978"/>
            <a:ext cx="2130394" cy="2130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970" y="930346"/>
            <a:ext cx="1560563" cy="94963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41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36" name="Picture 16" descr="Картинки по запросу &quot;база данных иконк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18" y="1879978"/>
            <a:ext cx="2322102" cy="23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Картинки по запросу &quot;база данных иконк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01" y="1865940"/>
            <a:ext cx="2322102" cy="23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84914" y="1879978"/>
            <a:ext cx="2130394" cy="2130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970" y="930346"/>
            <a:ext cx="1560563" cy="949632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19043" y="918435"/>
            <a:ext cx="4601885" cy="1026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D598D"/>
              </a:buClr>
              <a:buNone/>
            </a:pPr>
            <a:r>
              <a:rPr lang="ru-RU" sz="2000" dirty="0">
                <a:latin typeface="Calibri Light" panose="020F0302020204030204" pitchFamily="34" charset="0"/>
              </a:rPr>
              <a:t>Схема БД от самого </a:t>
            </a:r>
            <a:r>
              <a:rPr lang="ru-RU" sz="2000" dirty="0" err="1">
                <a:latin typeface="Calibri Light" panose="020F0302020204030204" pitchFamily="34" charset="0"/>
              </a:rPr>
              <a:t>Zabbix</a:t>
            </a:r>
            <a:endParaRPr lang="ru-RU" sz="2000" dirty="0">
              <a:latin typeface="Calibri Light" panose="020F0302020204030204" pitchFamily="34" charset="0"/>
            </a:endParaRPr>
          </a:p>
          <a:p>
            <a:pPr marL="0" indent="0">
              <a:buClr>
                <a:srgbClr val="0D598D"/>
              </a:buClr>
              <a:buNone/>
            </a:pPr>
            <a:r>
              <a:rPr lang="ru-RU" sz="2000" dirty="0" smtClean="0">
                <a:latin typeface="Calibri Light" panose="020F0302020204030204" pitchFamily="34" charset="0"/>
              </a:rPr>
              <a:t>Ora2pg </a:t>
            </a:r>
            <a:r>
              <a:rPr lang="ru-RU" sz="2000" dirty="0">
                <a:latin typeface="Calibri Light" panose="020F0302020204030204" pitchFamily="34" charset="0"/>
              </a:rPr>
              <a:t>– перенос только данных</a:t>
            </a:r>
          </a:p>
        </p:txBody>
      </p:sp>
      <p:pic>
        <p:nvPicPr>
          <p:cNvPr id="9" name="Picture 2" descr="Файл:Zabbix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36" y="530904"/>
            <a:ext cx="12366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68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547" y="199637"/>
            <a:ext cx="7708292" cy="4099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МИГРАЦИЯ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680" name="Picture 8" descr="Картинки по запросу &quot;грабли векто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18" y="884903"/>
            <a:ext cx="3138231" cy="31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547522" y="3297895"/>
            <a:ext cx="1708683" cy="8625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4800" dirty="0" smtClean="0">
                <a:solidFill>
                  <a:srgbClr val="DE231D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№1</a:t>
            </a:r>
            <a:endParaRPr lang="ru-RU" sz="4800" dirty="0">
              <a:solidFill>
                <a:srgbClr val="DE231D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33352" y="4766067"/>
            <a:ext cx="810648" cy="37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8/30</a:t>
            </a:r>
            <a:endParaRPr lang="ru-RU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34311</TotalTime>
  <Words>567</Words>
  <Application>Microsoft Office PowerPoint</Application>
  <PresentationFormat>Экран (16:9)</PresentationFormat>
  <Paragraphs>257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CFT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CFTUser</dc:creator>
  <cp:lastModifiedBy>Никитин Александр Петрович</cp:lastModifiedBy>
  <cp:revision>530</cp:revision>
  <cp:lastPrinted>2018-01-26T04:53:39Z</cp:lastPrinted>
  <dcterms:created xsi:type="dcterms:W3CDTF">2017-12-04T04:45:05Z</dcterms:created>
  <dcterms:modified xsi:type="dcterms:W3CDTF">2020-02-04T19:04:24Z</dcterms:modified>
</cp:coreProperties>
</file>